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66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  <p:sldId id="256" r:id="rId1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B2E2"/>
    <a:srgbClr val="24214E"/>
    <a:srgbClr val="4D416F"/>
    <a:srgbClr val="1F1B4B"/>
    <a:srgbClr val="262354"/>
    <a:srgbClr val="23204B"/>
    <a:srgbClr val="2C266A"/>
    <a:srgbClr val="211B62"/>
    <a:srgbClr val="2E809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4"/>
    <p:restoredTop sz="94721"/>
  </p:normalViewPr>
  <p:slideViewPr>
    <p:cSldViewPr snapToGrid="0" snapToObjects="1">
      <p:cViewPr varScale="1">
        <p:scale>
          <a:sx n="110" d="100"/>
          <a:sy n="110" d="100"/>
        </p:scale>
        <p:origin x="7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97D43C-20E5-DF41-A8ED-B8A14A4E8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805FC1D-7D31-AC4D-AA4A-88CBEAFC01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C90E565-80B6-5B4B-BE08-E090AF17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8D2F-188A-F349-9B0F-9DE041F80320}" type="datetimeFigureOut">
              <a:rPr lang="nl-NL" smtClean="0"/>
              <a:t>11-09-20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6914791-7DFD-A141-ACBA-0DD2926AD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5EA51D-38DA-284B-BA03-891C5755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E527-99FE-E644-A1DC-EDE6FC03F7A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7011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2E2FE3-BF77-FF43-B78F-7043FC90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7C1A11C-6F86-D145-8BD9-88112D0AB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794327B-5A9C-8F49-98A3-486A9717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8D2F-188A-F349-9B0F-9DE041F80320}" type="datetimeFigureOut">
              <a:rPr lang="nl-NL" smtClean="0"/>
              <a:t>11-09-20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DEF318D-E5D4-DE42-8323-B317F0743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90EC43A-4544-DB4A-A9B5-84A6F728E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E527-99FE-E644-A1DC-EDE6FC03F7A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008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D41D8A3-310F-3146-8561-E1836A5F24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17DD1A0-6A91-6A42-BE09-E25BDE37C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6E8B538-599D-5A47-AC8F-924E31825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8D2F-188A-F349-9B0F-9DE041F80320}" type="datetimeFigureOut">
              <a:rPr lang="nl-NL" smtClean="0"/>
              <a:t>11-09-20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CD4A376-086A-8443-8E1A-A8053C6CC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2DC9357-C362-AE40-B74F-D8E04987D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E527-99FE-E644-A1DC-EDE6FC03F7A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0172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5245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2817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3234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6174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6174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02924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687D9C6-6BEF-B347-8382-37D3414F01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5000"/>
          </a:blip>
          <a:srcRect t="6032" b="5965"/>
          <a:stretch/>
        </p:blipFill>
        <p:spPr>
          <a:xfrm>
            <a:off x="9146399" y="1715397"/>
            <a:ext cx="3046403" cy="171360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AF3BEFB-F635-394E-99A8-9AF145B8E5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3296" b="2272"/>
          <a:stretch/>
        </p:blipFill>
        <p:spPr>
          <a:xfrm>
            <a:off x="9117092" y="3422455"/>
            <a:ext cx="3046401" cy="171360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64A4F3E-C4CE-814F-A5E8-AB7E54CAEF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48000"/>
          </a:blip>
          <a:srcRect b="15568"/>
          <a:stretch/>
        </p:blipFill>
        <p:spPr>
          <a:xfrm>
            <a:off x="9117089" y="5140801"/>
            <a:ext cx="3046403" cy="17136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9146FB5F-966D-6E46-8EF2-F824147F9E6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79672" y="427232"/>
            <a:ext cx="3559995" cy="1473101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F71F8F2D-886F-F648-B4D2-16B1CE54B7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63000"/>
          </a:blip>
          <a:stretch>
            <a:fillRect/>
          </a:stretch>
        </p:blipFill>
        <p:spPr>
          <a:xfrm>
            <a:off x="9146400" y="-2947"/>
            <a:ext cx="3046401" cy="1713600"/>
          </a:xfrm>
          <a:prstGeom prst="rect">
            <a:avLst/>
          </a:prstGeom>
        </p:spPr>
      </p:pic>
      <p:sp>
        <p:nvSpPr>
          <p:cNvPr id="14" name="Rechthoek 13">
            <a:extLst>
              <a:ext uri="{FF2B5EF4-FFF2-40B4-BE49-F238E27FC236}">
                <a16:creationId xmlns:a16="http://schemas.microsoft.com/office/drawing/2014/main" id="{764C07AF-8553-1C4C-B011-C51B0ABA8BEA}"/>
              </a:ext>
            </a:extLst>
          </p:cNvPr>
          <p:cNvSpPr/>
          <p:nvPr userDrawn="1"/>
        </p:nvSpPr>
        <p:spPr>
          <a:xfrm>
            <a:off x="8963891" y="0"/>
            <a:ext cx="3228109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51000">
                <a:schemeClr val="tx1">
                  <a:alpha val="33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4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9DB002-44B2-4B4C-AB89-022768D11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763" y="1900332"/>
            <a:ext cx="8159927" cy="2387600"/>
          </a:xfrm>
        </p:spPr>
        <p:txBody>
          <a:bodyPr anchor="ctr" anchorCtr="0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5677AD4-7EC1-AE4B-B761-416852B71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2762" y="4608747"/>
            <a:ext cx="8159927" cy="1655763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B548B0F-EBF1-A849-B9EF-83CF0E65761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54755" y="6279154"/>
            <a:ext cx="1253285" cy="44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8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A1758F-8A30-CC4D-9EA9-3CFFE998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506D5B5-C432-7043-97E7-C9C993192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339E578-305C-BD44-B334-08602B696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8D2F-188A-F349-9B0F-9DE041F80320}" type="datetimeFigureOut">
              <a:rPr lang="nl-NL" smtClean="0"/>
              <a:t>11-09-20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45C0EC7-1471-5B4F-B0E5-C5122753D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1F5E37D-1120-7543-8322-2C8DEC5C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E527-99FE-E644-A1DC-EDE6FC03F7A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1565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4BEA5-6211-0E40-BC4E-7A901307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2ED6E5F-477E-7E42-8A15-CD69F02B2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81ECB2B-6D44-E846-9A3D-D4FCBDE38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8D2F-188A-F349-9B0F-9DE041F80320}" type="datetimeFigureOut">
              <a:rPr lang="nl-NL" smtClean="0"/>
              <a:t>11-09-20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15351BE-0E94-C54E-97C3-3E78C792C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339BC4-6E6A-6C4D-827C-6DB0196F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E527-99FE-E644-A1DC-EDE6FC03F7A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3467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99B60-8E84-534A-8BBD-7A85A9132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945939-D27D-6746-AD3A-D7B770B05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17F88A9-27AA-3A41-844E-6DFEEEDD1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9E32642-F8C1-ED43-9667-A784DFD76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8D2F-188A-F349-9B0F-9DE041F80320}" type="datetimeFigureOut">
              <a:rPr lang="nl-NL" smtClean="0"/>
              <a:t>11-09-20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1864172-4FA7-304F-8A13-17AE6A8F8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8B1E48E-0904-894F-BD35-E26C0FD3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E527-99FE-E644-A1DC-EDE6FC03F7A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2914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50700-2C38-6D46-800C-927D9B20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4111CE5-234F-D343-8ED3-F18147344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A518443-1890-4448-98B3-8568ECC34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F6007FE-2109-3347-A3E2-29E4945B97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D26BC7A-E05C-6A43-8683-BB1CFCD7EC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7E9584A-4C47-4D49-90B1-A157E12B1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8D2F-188A-F349-9B0F-9DE041F80320}" type="datetimeFigureOut">
              <a:rPr lang="nl-NL" smtClean="0"/>
              <a:t>11-09-20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1EF4150-4AB7-0D47-BE24-5DADB78B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AE19D6B-DAD5-0645-8762-0CA730B4E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E527-99FE-E644-A1DC-EDE6FC03F7A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297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20D16-FBBD-1B47-B2B3-A59FAC85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7BA4E5D-1DA8-A346-BA6B-9867374B3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8D2F-188A-F349-9B0F-9DE041F80320}" type="datetimeFigureOut">
              <a:rPr lang="nl-NL" smtClean="0"/>
              <a:t>11-09-20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C1AF28B-7A28-234F-8C19-B6F1F39A2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D41A4F5-BB55-B045-B5C5-1449BED7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E527-99FE-E644-A1DC-EDE6FC03F7A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8356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E809441-8183-5943-A262-F000C8662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8D2F-188A-F349-9B0F-9DE041F80320}" type="datetimeFigureOut">
              <a:rPr lang="nl-NL" smtClean="0"/>
              <a:t>11-09-20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694957C-1A52-4343-A285-ADDC262E0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5542171-572F-7642-B033-35EA75A77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E527-99FE-E644-A1DC-EDE6FC03F7A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8014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34538-3A9C-5740-AFDE-454ED27F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F3D99A-53C8-F448-8571-0089DB1FE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B8C6FC4-B028-9844-B3B7-161466BA1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A22AD86-1BE3-C440-990A-2D7237AD8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8D2F-188A-F349-9B0F-9DE041F80320}" type="datetimeFigureOut">
              <a:rPr lang="nl-NL" smtClean="0"/>
              <a:t>11-09-20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BE0B8F4-E8BE-5241-B046-02CC87682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5479682-969F-D448-A572-D833EEC22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E527-99FE-E644-A1DC-EDE6FC03F7A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234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7AC34-8DF0-2045-9ACF-14183AAC8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B1F5AE3-C482-6644-B3AA-F87BF6D7EA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0C6A175-287A-814F-AD43-B6F0E4E52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2EF5C70-0F45-134C-9A09-482DE165C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8D2F-188A-F349-9B0F-9DE041F80320}" type="datetimeFigureOut">
              <a:rPr lang="nl-NL" smtClean="0"/>
              <a:t>11-09-20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1CE76ED-2A27-164B-A02B-D3D7A37A3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4D6CC1E-FAB5-404F-BE87-DE732C218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E527-99FE-E644-A1DC-EDE6FC03F7A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1836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6F5F954-B42B-7C4B-840F-E789EC65C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682A99E-4AB0-6048-97F6-B48B1465E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2EDAD8-9972-644E-8453-7A6F0A06BB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B8D2F-188A-F349-9B0F-9DE041F80320}" type="datetimeFigureOut">
              <a:rPr lang="nl-NL" smtClean="0"/>
              <a:t>11-09-20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A9E189-DCF6-894C-911C-931BAC3A77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DCF403F-47EC-3449-8BEC-79BC38B542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3E527-99FE-E644-A1DC-EDE6FC03F7A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09838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99946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hyperlink" Target="http://www.pngall.com/crowd-png" TargetMode="External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E7C5AE-850F-5E40-A6B9-E033ED30B2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sz="5067" dirty="0"/>
              <a:t>Het DNA van de</a:t>
            </a:r>
            <a:br>
              <a:rPr lang="en" sz="5067" dirty="0"/>
            </a:br>
            <a:r>
              <a:rPr lang="en" sz="5067" dirty="0"/>
              <a:t>Wet- </a:t>
            </a:r>
            <a:r>
              <a:rPr lang="en" sz="5067" dirty="0" err="1"/>
              <a:t>en</a:t>
            </a:r>
            <a:r>
              <a:rPr lang="en" sz="5067" dirty="0"/>
              <a:t> </a:t>
            </a:r>
            <a:r>
              <a:rPr lang="en" sz="5067" dirty="0" err="1"/>
              <a:t>reglegeving</a:t>
            </a:r>
            <a:endParaRPr lang="nl-NL" sz="5067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BFBAFA2-578A-7B40-AE15-803FAEF99E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Reindert </a:t>
            </a:r>
            <a:r>
              <a:rPr lang="nl-NL" dirty="0" err="1"/>
              <a:t>Gerding</a:t>
            </a:r>
            <a:endParaRPr lang="nl-NL" dirty="0"/>
          </a:p>
          <a:p>
            <a:r>
              <a:rPr lang="nl-NL" dirty="0"/>
              <a:t>Marco Brattinga</a:t>
            </a:r>
          </a:p>
        </p:txBody>
      </p:sp>
    </p:spTree>
    <p:extLst>
      <p:ext uri="{BB962C8B-B14F-4D97-AF65-F5344CB8AC3E}">
        <p14:creationId xmlns:p14="http://schemas.microsoft.com/office/powerpoint/2010/main" val="1179307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715291C0-66B5-974C-97EA-1921E75DC9C8}"/>
              </a:ext>
            </a:extLst>
          </p:cNvPr>
          <p:cNvSpPr/>
          <p:nvPr/>
        </p:nvSpPr>
        <p:spPr>
          <a:xfrm>
            <a:off x="2467428" y="3532300"/>
            <a:ext cx="8577943" cy="1422400"/>
          </a:xfrm>
          <a:prstGeom prst="rect">
            <a:avLst/>
          </a:prstGeom>
          <a:solidFill>
            <a:srgbClr val="2E80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3050"/>
            <a:r>
              <a:rPr lang="nl-NL" dirty="0"/>
              <a:t>Definitie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B4142FFC-90AA-6547-916E-09743877F4AE}"/>
              </a:ext>
            </a:extLst>
          </p:cNvPr>
          <p:cNvSpPr/>
          <p:nvPr/>
        </p:nvSpPr>
        <p:spPr>
          <a:xfrm>
            <a:off x="2467427" y="5058000"/>
            <a:ext cx="8577943" cy="1422400"/>
          </a:xfrm>
          <a:prstGeom prst="rect">
            <a:avLst/>
          </a:prstGeom>
          <a:solidFill>
            <a:srgbClr val="2E80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3050"/>
            <a:r>
              <a:rPr lang="nl-NL" dirty="0"/>
              <a:t>Specificatie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D2375477-4B34-5642-9343-CBB795A89B06}"/>
              </a:ext>
            </a:extLst>
          </p:cNvPr>
          <p:cNvSpPr/>
          <p:nvPr/>
        </p:nvSpPr>
        <p:spPr>
          <a:xfrm>
            <a:off x="2467428" y="2006600"/>
            <a:ext cx="8577943" cy="1422400"/>
          </a:xfrm>
          <a:prstGeom prst="rect">
            <a:avLst/>
          </a:prstGeom>
          <a:solidFill>
            <a:srgbClr val="2E80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3050"/>
            <a:r>
              <a:rPr lang="nl-NL" dirty="0"/>
              <a:t>Identificatie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BA18B7F2-C8A0-C240-8799-D763938121F8}"/>
              </a:ext>
            </a:extLst>
          </p:cNvPr>
          <p:cNvSpPr/>
          <p:nvPr/>
        </p:nvSpPr>
        <p:spPr>
          <a:xfrm>
            <a:off x="4572000" y="1378857"/>
            <a:ext cx="1959429" cy="52832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nl-NL" dirty="0"/>
              <a:t>Wie</a:t>
            </a: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E00B14D2-FB3D-6E41-A33F-7C25D7D1CDAB}"/>
              </a:ext>
            </a:extLst>
          </p:cNvPr>
          <p:cNvSpPr/>
          <p:nvPr/>
        </p:nvSpPr>
        <p:spPr>
          <a:xfrm>
            <a:off x="6691911" y="1378857"/>
            <a:ext cx="1959429" cy="52832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nl-NL" dirty="0"/>
              <a:t>Wat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4FE1832B-CAFB-2644-87FE-BA0474E2695A}"/>
              </a:ext>
            </a:extLst>
          </p:cNvPr>
          <p:cNvSpPr/>
          <p:nvPr/>
        </p:nvSpPr>
        <p:spPr>
          <a:xfrm>
            <a:off x="8811822" y="1378857"/>
            <a:ext cx="1959429" cy="52832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nl-NL" dirty="0"/>
              <a:t>Hoe</a:t>
            </a:r>
          </a:p>
        </p:txBody>
      </p:sp>
      <p:sp>
        <p:nvSpPr>
          <p:cNvPr id="4" name="Afgeronde rechthoek 3">
            <a:extLst>
              <a:ext uri="{FF2B5EF4-FFF2-40B4-BE49-F238E27FC236}">
                <a16:creationId xmlns:a16="http://schemas.microsoft.com/office/drawing/2014/main" id="{95939555-68E8-104A-994E-3859CEDB952C}"/>
              </a:ext>
            </a:extLst>
          </p:cNvPr>
          <p:cNvSpPr/>
          <p:nvPr/>
        </p:nvSpPr>
        <p:spPr>
          <a:xfrm>
            <a:off x="4839687" y="2228724"/>
            <a:ext cx="1539433" cy="1018572"/>
          </a:xfrm>
          <a:prstGeom prst="roundRect">
            <a:avLst/>
          </a:prstGeom>
          <a:solidFill>
            <a:srgbClr val="23B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Doelgroep</a:t>
            </a:r>
          </a:p>
        </p:txBody>
      </p:sp>
      <p:sp>
        <p:nvSpPr>
          <p:cNvPr id="5" name="Afgeronde rechthoek 4">
            <a:extLst>
              <a:ext uri="{FF2B5EF4-FFF2-40B4-BE49-F238E27FC236}">
                <a16:creationId xmlns:a16="http://schemas.microsoft.com/office/drawing/2014/main" id="{7C3226CC-52B8-7444-A047-D6C17DFB2CE3}"/>
              </a:ext>
            </a:extLst>
          </p:cNvPr>
          <p:cNvSpPr/>
          <p:nvPr/>
        </p:nvSpPr>
        <p:spPr>
          <a:xfrm>
            <a:off x="6901910" y="2228724"/>
            <a:ext cx="1539433" cy="1018572"/>
          </a:xfrm>
          <a:prstGeom prst="roundRect">
            <a:avLst/>
          </a:prstGeom>
          <a:solidFill>
            <a:srgbClr val="23B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Doel</a:t>
            </a:r>
          </a:p>
        </p:txBody>
      </p:sp>
      <p:sp>
        <p:nvSpPr>
          <p:cNvPr id="6" name="Afgeronde rechthoek 5">
            <a:extLst>
              <a:ext uri="{FF2B5EF4-FFF2-40B4-BE49-F238E27FC236}">
                <a16:creationId xmlns:a16="http://schemas.microsoft.com/office/drawing/2014/main" id="{0C7D646B-71C1-5B41-931E-7F37D18EC098}"/>
              </a:ext>
            </a:extLst>
          </p:cNvPr>
          <p:cNvSpPr/>
          <p:nvPr/>
        </p:nvSpPr>
        <p:spPr>
          <a:xfrm>
            <a:off x="8964133" y="2228724"/>
            <a:ext cx="1539433" cy="1018572"/>
          </a:xfrm>
          <a:prstGeom prst="roundRect">
            <a:avLst/>
          </a:prstGeom>
          <a:solidFill>
            <a:srgbClr val="23B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Voorwaarde</a:t>
            </a:r>
          </a:p>
        </p:txBody>
      </p:sp>
      <p:sp>
        <p:nvSpPr>
          <p:cNvPr id="7" name="Afgeronde rechthoek 6">
            <a:extLst>
              <a:ext uri="{FF2B5EF4-FFF2-40B4-BE49-F238E27FC236}">
                <a16:creationId xmlns:a16="http://schemas.microsoft.com/office/drawing/2014/main" id="{040D0B9B-6884-324A-852F-E0D8C1BB6371}"/>
              </a:ext>
            </a:extLst>
          </p:cNvPr>
          <p:cNvSpPr/>
          <p:nvPr/>
        </p:nvSpPr>
        <p:spPr>
          <a:xfrm>
            <a:off x="4834863" y="3734214"/>
            <a:ext cx="1539433" cy="1018572"/>
          </a:xfrm>
          <a:prstGeom prst="roundRect">
            <a:avLst/>
          </a:prstGeom>
          <a:solidFill>
            <a:srgbClr val="23B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Criteria</a:t>
            </a:r>
          </a:p>
        </p:txBody>
      </p:sp>
      <p:sp>
        <p:nvSpPr>
          <p:cNvPr id="8" name="Afgeronde rechthoek 7">
            <a:extLst>
              <a:ext uri="{FF2B5EF4-FFF2-40B4-BE49-F238E27FC236}">
                <a16:creationId xmlns:a16="http://schemas.microsoft.com/office/drawing/2014/main" id="{B9566D44-4D37-B04B-BFAB-15462E2883B5}"/>
              </a:ext>
            </a:extLst>
          </p:cNvPr>
          <p:cNvSpPr/>
          <p:nvPr/>
        </p:nvSpPr>
        <p:spPr>
          <a:xfrm>
            <a:off x="6901910" y="3734214"/>
            <a:ext cx="1539433" cy="1018572"/>
          </a:xfrm>
          <a:prstGeom prst="roundRect">
            <a:avLst/>
          </a:prstGeom>
          <a:solidFill>
            <a:srgbClr val="23B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Product</a:t>
            </a:r>
          </a:p>
        </p:txBody>
      </p:sp>
      <p:sp>
        <p:nvSpPr>
          <p:cNvPr id="9" name="Afgeronde rechthoek 8">
            <a:extLst>
              <a:ext uri="{FF2B5EF4-FFF2-40B4-BE49-F238E27FC236}">
                <a16:creationId xmlns:a16="http://schemas.microsoft.com/office/drawing/2014/main" id="{9224756E-DF4D-1841-94A8-69D10FD3BED5}"/>
              </a:ext>
            </a:extLst>
          </p:cNvPr>
          <p:cNvSpPr/>
          <p:nvPr/>
        </p:nvSpPr>
        <p:spPr>
          <a:xfrm>
            <a:off x="8964131" y="3734214"/>
            <a:ext cx="1539433" cy="1018572"/>
          </a:xfrm>
          <a:prstGeom prst="roundRect">
            <a:avLst/>
          </a:prstGeom>
          <a:solidFill>
            <a:srgbClr val="23B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Criteria</a:t>
            </a:r>
          </a:p>
        </p:txBody>
      </p:sp>
      <p:sp>
        <p:nvSpPr>
          <p:cNvPr id="10" name="Afgeronde rechthoek 9">
            <a:extLst>
              <a:ext uri="{FF2B5EF4-FFF2-40B4-BE49-F238E27FC236}">
                <a16:creationId xmlns:a16="http://schemas.microsoft.com/office/drawing/2014/main" id="{21E68797-339F-D44F-9EED-9DC013557076}"/>
              </a:ext>
            </a:extLst>
          </p:cNvPr>
          <p:cNvSpPr/>
          <p:nvPr/>
        </p:nvSpPr>
        <p:spPr>
          <a:xfrm>
            <a:off x="4834863" y="5259914"/>
            <a:ext cx="1539433" cy="1018572"/>
          </a:xfrm>
          <a:prstGeom prst="roundRect">
            <a:avLst/>
          </a:prstGeom>
          <a:solidFill>
            <a:srgbClr val="23B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Bewijslast</a:t>
            </a:r>
          </a:p>
        </p:txBody>
      </p:sp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70A4F353-845E-7B4E-83BE-A9B71408EF65}"/>
              </a:ext>
            </a:extLst>
          </p:cNvPr>
          <p:cNvSpPr/>
          <p:nvPr/>
        </p:nvSpPr>
        <p:spPr>
          <a:xfrm>
            <a:off x="6901910" y="5259914"/>
            <a:ext cx="1539433" cy="1018572"/>
          </a:xfrm>
          <a:prstGeom prst="roundRect">
            <a:avLst/>
          </a:prstGeom>
          <a:solidFill>
            <a:srgbClr val="23B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NL" dirty="0"/>
              <a:t>Product-</a:t>
            </a:r>
          </a:p>
          <a:p>
            <a:pPr algn="ctr"/>
            <a:r>
              <a:rPr lang="nl-NL" dirty="0"/>
              <a:t>eigenschappen</a:t>
            </a:r>
          </a:p>
        </p:txBody>
      </p:sp>
      <p:sp>
        <p:nvSpPr>
          <p:cNvPr id="12" name="Afgeronde rechthoek 11">
            <a:extLst>
              <a:ext uri="{FF2B5EF4-FFF2-40B4-BE49-F238E27FC236}">
                <a16:creationId xmlns:a16="http://schemas.microsoft.com/office/drawing/2014/main" id="{F7C829AB-1897-BE43-84CA-CD7B9B7A546E}"/>
              </a:ext>
            </a:extLst>
          </p:cNvPr>
          <p:cNvSpPr/>
          <p:nvPr/>
        </p:nvSpPr>
        <p:spPr>
          <a:xfrm>
            <a:off x="8964131" y="5259914"/>
            <a:ext cx="1539433" cy="1018572"/>
          </a:xfrm>
          <a:prstGeom prst="roundRect">
            <a:avLst/>
          </a:prstGeom>
          <a:solidFill>
            <a:srgbClr val="23B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NL" dirty="0"/>
              <a:t>Bewijslast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8F321A49-5D01-AA4E-93D8-D5AB50E0E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789" y="2228724"/>
            <a:ext cx="941680" cy="94168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34EC54E-654E-8F4A-A6DA-521FD24EE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789" y="4318234"/>
            <a:ext cx="941680" cy="941680"/>
          </a:xfrm>
          <a:prstGeom prst="rect">
            <a:avLst/>
          </a:prstGeom>
        </p:spPr>
      </p:pic>
      <p:cxnSp>
        <p:nvCxnSpPr>
          <p:cNvPr id="35" name="Kromme verbindingslijn 34">
            <a:extLst>
              <a:ext uri="{FF2B5EF4-FFF2-40B4-BE49-F238E27FC236}">
                <a16:creationId xmlns:a16="http://schemas.microsoft.com/office/drawing/2014/main" id="{EC13B15D-A3AB-CD42-8504-7E868AFE0CD1}"/>
              </a:ext>
            </a:extLst>
          </p:cNvPr>
          <p:cNvCxnSpPr>
            <a:cxnSpLocks/>
            <a:stCxn id="14" idx="1"/>
            <a:endCxn id="30" idx="3"/>
          </p:cNvCxnSpPr>
          <p:nvPr/>
        </p:nvCxnSpPr>
        <p:spPr>
          <a:xfrm rot="10800000">
            <a:off x="1617470" y="2699564"/>
            <a:ext cx="849959" cy="1543936"/>
          </a:xfrm>
          <a:prstGeom prst="curvedConnector3">
            <a:avLst>
              <a:gd name="adj1" fmla="val 20970"/>
            </a:avLst>
          </a:prstGeom>
          <a:ln w="38100"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met pijl 37">
            <a:extLst>
              <a:ext uri="{FF2B5EF4-FFF2-40B4-BE49-F238E27FC236}">
                <a16:creationId xmlns:a16="http://schemas.microsoft.com/office/drawing/2014/main" id="{F18F9709-88E8-C24D-877B-5E9F33DD898D}"/>
              </a:ext>
            </a:extLst>
          </p:cNvPr>
          <p:cNvCxnSpPr>
            <a:cxnSpLocks/>
            <a:stCxn id="13" idx="1"/>
            <a:endCxn id="30" idx="3"/>
          </p:cNvCxnSpPr>
          <p:nvPr/>
        </p:nvCxnSpPr>
        <p:spPr>
          <a:xfrm flipH="1" flipV="1">
            <a:off x="1617469" y="2699564"/>
            <a:ext cx="849959" cy="18236"/>
          </a:xfrm>
          <a:prstGeom prst="straightConnector1">
            <a:avLst/>
          </a:prstGeom>
          <a:ln w="76200"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Kromme verbindingslijn 39">
            <a:extLst>
              <a:ext uri="{FF2B5EF4-FFF2-40B4-BE49-F238E27FC236}">
                <a16:creationId xmlns:a16="http://schemas.microsoft.com/office/drawing/2014/main" id="{41C456A9-0B79-4B40-9936-19C663D097C1}"/>
              </a:ext>
            </a:extLst>
          </p:cNvPr>
          <p:cNvCxnSpPr>
            <a:cxnSpLocks/>
            <a:stCxn id="15" idx="1"/>
            <a:endCxn id="30" idx="3"/>
          </p:cNvCxnSpPr>
          <p:nvPr/>
        </p:nvCxnSpPr>
        <p:spPr>
          <a:xfrm rot="10800000">
            <a:off x="1617469" y="2699564"/>
            <a:ext cx="849958" cy="3069636"/>
          </a:xfrm>
          <a:prstGeom prst="curvedConnector3">
            <a:avLst>
              <a:gd name="adj1" fmla="val 36338"/>
            </a:avLst>
          </a:prstGeom>
          <a:ln w="12700"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Kromme verbindingslijn 44">
            <a:extLst>
              <a:ext uri="{FF2B5EF4-FFF2-40B4-BE49-F238E27FC236}">
                <a16:creationId xmlns:a16="http://schemas.microsoft.com/office/drawing/2014/main" id="{043A0A4E-FC1E-C546-844F-AE0D715AEDCB}"/>
              </a:ext>
            </a:extLst>
          </p:cNvPr>
          <p:cNvCxnSpPr>
            <a:cxnSpLocks/>
            <a:stCxn id="14" idx="1"/>
            <a:endCxn id="31" idx="3"/>
          </p:cNvCxnSpPr>
          <p:nvPr/>
        </p:nvCxnSpPr>
        <p:spPr>
          <a:xfrm rot="10800000" flipV="1">
            <a:off x="1617470" y="4243500"/>
            <a:ext cx="849959" cy="545574"/>
          </a:xfrm>
          <a:prstGeom prst="curvedConnector3">
            <a:avLst>
              <a:gd name="adj1" fmla="val 50000"/>
            </a:avLst>
          </a:prstGeom>
          <a:ln w="76200"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Kromme verbindingslijn 47">
            <a:extLst>
              <a:ext uri="{FF2B5EF4-FFF2-40B4-BE49-F238E27FC236}">
                <a16:creationId xmlns:a16="http://schemas.microsoft.com/office/drawing/2014/main" id="{6378FCB7-0F2B-7F46-B43B-54FEE22F8B46}"/>
              </a:ext>
            </a:extLst>
          </p:cNvPr>
          <p:cNvCxnSpPr>
            <a:cxnSpLocks/>
            <a:stCxn id="15" idx="1"/>
            <a:endCxn id="31" idx="3"/>
          </p:cNvCxnSpPr>
          <p:nvPr/>
        </p:nvCxnSpPr>
        <p:spPr>
          <a:xfrm rot="10800000">
            <a:off x="1617469" y="4789074"/>
            <a:ext cx="849958" cy="980126"/>
          </a:xfrm>
          <a:prstGeom prst="curvedConnector3">
            <a:avLst>
              <a:gd name="adj1" fmla="val 50000"/>
            </a:avLst>
          </a:prstGeom>
          <a:ln w="76200"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vak 23">
            <a:extLst>
              <a:ext uri="{FF2B5EF4-FFF2-40B4-BE49-F238E27FC236}">
                <a16:creationId xmlns:a16="http://schemas.microsoft.com/office/drawing/2014/main" id="{B8893D6B-A48A-8945-84B6-C42CA881101F}"/>
              </a:ext>
            </a:extLst>
          </p:cNvPr>
          <p:cNvSpPr txBox="1"/>
          <p:nvPr/>
        </p:nvSpPr>
        <p:spPr>
          <a:xfrm>
            <a:off x="389718" y="237214"/>
            <a:ext cx="4677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Het DNA van de wet- en regelgeving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F009F58-5801-964A-8954-9971DA070817}"/>
              </a:ext>
            </a:extLst>
          </p:cNvPr>
          <p:cNvSpPr txBox="1"/>
          <p:nvPr/>
        </p:nvSpPr>
        <p:spPr>
          <a:xfrm>
            <a:off x="201705" y="6456743"/>
            <a:ext cx="3994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>
                <a:solidFill>
                  <a:srgbClr val="23B2E2"/>
                </a:solidFill>
              </a:rPr>
              <a:t>www.slimmermetregelgeving.nl</a:t>
            </a:r>
            <a:r>
              <a:rPr lang="nl-NL" sz="2000" dirty="0">
                <a:solidFill>
                  <a:srgbClr val="23B2E2"/>
                </a:solidFill>
              </a:rPr>
              <a:t>/</a:t>
            </a:r>
            <a:r>
              <a:rPr lang="nl-NL" sz="2000" dirty="0" err="1">
                <a:solidFill>
                  <a:srgbClr val="23B2E2"/>
                </a:solidFill>
              </a:rPr>
              <a:t>dna</a:t>
            </a:r>
            <a:endParaRPr lang="nl-NL" sz="2000" dirty="0">
              <a:solidFill>
                <a:srgbClr val="23B2E2"/>
              </a:solidFill>
            </a:endParaRPr>
          </a:p>
        </p:txBody>
      </p:sp>
      <p:pic>
        <p:nvPicPr>
          <p:cNvPr id="26" name="Afbeelding 25" descr="Afbeelding met tekening&#10;&#10;Automatisch gegenereerde beschrijving">
            <a:extLst>
              <a:ext uri="{FF2B5EF4-FFF2-40B4-BE49-F238E27FC236}">
                <a16:creationId xmlns:a16="http://schemas.microsoft.com/office/drawing/2014/main" id="{ACEE6568-7F12-FB49-937B-55459452A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1710" y="136525"/>
            <a:ext cx="2320805" cy="82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12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8567EB2A-AC29-FB40-B1C3-63F9BA8797EE}"/>
              </a:ext>
            </a:extLst>
          </p:cNvPr>
          <p:cNvSpPr/>
          <p:nvPr/>
        </p:nvSpPr>
        <p:spPr>
          <a:xfrm>
            <a:off x="-1" y="5627228"/>
            <a:ext cx="12192001" cy="1230772"/>
          </a:xfrm>
          <a:prstGeom prst="rect">
            <a:avLst/>
          </a:prstGeom>
          <a:solidFill>
            <a:srgbClr val="FFFF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FED9E3D9-3256-D842-9A3E-D0FD3DD39395}"/>
              </a:ext>
            </a:extLst>
          </p:cNvPr>
          <p:cNvSpPr/>
          <p:nvPr/>
        </p:nvSpPr>
        <p:spPr>
          <a:xfrm>
            <a:off x="1524000" y="1093885"/>
            <a:ext cx="6763657" cy="5553657"/>
          </a:xfrm>
          <a:prstGeom prst="ellipse">
            <a:avLst/>
          </a:prstGeom>
          <a:solidFill>
            <a:srgbClr val="4D4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51CD0442-F2C8-AD46-B2B4-C5AC71315CE3}"/>
              </a:ext>
            </a:extLst>
          </p:cNvPr>
          <p:cNvSpPr/>
          <p:nvPr/>
        </p:nvSpPr>
        <p:spPr>
          <a:xfrm>
            <a:off x="6156192" y="5104717"/>
            <a:ext cx="5408144" cy="1201744"/>
          </a:xfrm>
          <a:prstGeom prst="ellipse">
            <a:avLst/>
          </a:prstGeom>
          <a:solidFill>
            <a:srgbClr val="4D4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03000553-51B7-4C46-9408-9E275F1B3EFC}"/>
              </a:ext>
            </a:extLst>
          </p:cNvPr>
          <p:cNvGrpSpPr/>
          <p:nvPr/>
        </p:nvGrpSpPr>
        <p:grpSpPr>
          <a:xfrm>
            <a:off x="3133984" y="4879081"/>
            <a:ext cx="3572718" cy="1497361"/>
            <a:chOff x="3133984" y="4879081"/>
            <a:chExt cx="3572718" cy="1497361"/>
          </a:xfrm>
        </p:grpSpPr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1EAE7A8-305D-254E-A371-F2E6E64CF04F}"/>
                </a:ext>
              </a:extLst>
            </p:cNvPr>
            <p:cNvSpPr/>
            <p:nvPr/>
          </p:nvSpPr>
          <p:spPr>
            <a:xfrm>
              <a:off x="3133984" y="5145670"/>
              <a:ext cx="3572718" cy="1230772"/>
            </a:xfrm>
            <a:prstGeom prst="ellipse">
              <a:avLst/>
            </a:prstGeom>
            <a:solidFill>
              <a:srgbClr val="2E8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7D97135C-ED77-994F-9375-EF7FBA1B8196}"/>
                </a:ext>
              </a:extLst>
            </p:cNvPr>
            <p:cNvSpPr/>
            <p:nvPr/>
          </p:nvSpPr>
          <p:spPr>
            <a:xfrm>
              <a:off x="3350596" y="4879081"/>
              <a:ext cx="2397061" cy="1050359"/>
            </a:xfrm>
            <a:prstGeom prst="ellipse">
              <a:avLst/>
            </a:prstGeom>
            <a:solidFill>
              <a:srgbClr val="2E8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6" name="Ovaal 15">
            <a:extLst>
              <a:ext uri="{FF2B5EF4-FFF2-40B4-BE49-F238E27FC236}">
                <a16:creationId xmlns:a16="http://schemas.microsoft.com/office/drawing/2014/main" id="{5BD5AB87-8D55-3649-A1FC-088B630FD506}"/>
              </a:ext>
            </a:extLst>
          </p:cNvPr>
          <p:cNvSpPr/>
          <p:nvPr/>
        </p:nvSpPr>
        <p:spPr>
          <a:xfrm>
            <a:off x="6538637" y="3507968"/>
            <a:ext cx="4543096" cy="1201744"/>
          </a:xfrm>
          <a:prstGeom prst="ellipse">
            <a:avLst/>
          </a:prstGeom>
          <a:solidFill>
            <a:srgbClr val="4D4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5CCAFDDA-A917-8744-BC60-852722C37CEB}"/>
              </a:ext>
            </a:extLst>
          </p:cNvPr>
          <p:cNvGrpSpPr/>
          <p:nvPr/>
        </p:nvGrpSpPr>
        <p:grpSpPr>
          <a:xfrm>
            <a:off x="3039692" y="3253303"/>
            <a:ext cx="3572718" cy="1497361"/>
            <a:chOff x="3029034" y="3289875"/>
            <a:chExt cx="3572718" cy="1497361"/>
          </a:xfrm>
        </p:grpSpPr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EA25711-FCF1-874F-883A-1DCF2686EAE5}"/>
                </a:ext>
              </a:extLst>
            </p:cNvPr>
            <p:cNvSpPr/>
            <p:nvPr/>
          </p:nvSpPr>
          <p:spPr>
            <a:xfrm>
              <a:off x="3029034" y="3556464"/>
              <a:ext cx="3572718" cy="1230772"/>
            </a:xfrm>
            <a:prstGeom prst="ellipse">
              <a:avLst/>
            </a:prstGeom>
            <a:solidFill>
              <a:srgbClr val="2E8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335F805-F2E8-DA4D-B866-E6BFEC9E08E7}"/>
                </a:ext>
              </a:extLst>
            </p:cNvPr>
            <p:cNvSpPr/>
            <p:nvPr/>
          </p:nvSpPr>
          <p:spPr>
            <a:xfrm>
              <a:off x="3245646" y="3289875"/>
              <a:ext cx="2397061" cy="1050359"/>
            </a:xfrm>
            <a:prstGeom prst="ellipse">
              <a:avLst/>
            </a:prstGeom>
            <a:solidFill>
              <a:srgbClr val="2E8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0" name="Ovaal 9">
            <a:extLst>
              <a:ext uri="{FF2B5EF4-FFF2-40B4-BE49-F238E27FC236}">
                <a16:creationId xmlns:a16="http://schemas.microsoft.com/office/drawing/2014/main" id="{ACAA5662-6C30-E54D-878F-2AC1C467BD70}"/>
              </a:ext>
            </a:extLst>
          </p:cNvPr>
          <p:cNvSpPr/>
          <p:nvPr/>
        </p:nvSpPr>
        <p:spPr>
          <a:xfrm>
            <a:off x="4260574" y="2039635"/>
            <a:ext cx="5408144" cy="1201744"/>
          </a:xfrm>
          <a:prstGeom prst="ellipse">
            <a:avLst/>
          </a:prstGeom>
          <a:solidFill>
            <a:srgbClr val="4D4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Ovaal 1">
            <a:extLst>
              <a:ext uri="{FF2B5EF4-FFF2-40B4-BE49-F238E27FC236}">
                <a16:creationId xmlns:a16="http://schemas.microsoft.com/office/drawing/2014/main" id="{5129018A-4CBB-F343-BC27-1B570BB83A9E}"/>
              </a:ext>
            </a:extLst>
          </p:cNvPr>
          <p:cNvSpPr/>
          <p:nvPr/>
        </p:nvSpPr>
        <p:spPr>
          <a:xfrm>
            <a:off x="5579621" y="1923142"/>
            <a:ext cx="4543096" cy="1201744"/>
          </a:xfrm>
          <a:prstGeom prst="ellipse">
            <a:avLst/>
          </a:prstGeom>
          <a:solidFill>
            <a:srgbClr val="4D4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CEFB6E04-ABAE-4246-8EAC-33A1274207E6}"/>
              </a:ext>
            </a:extLst>
          </p:cNvPr>
          <p:cNvSpPr txBox="1"/>
          <p:nvPr/>
        </p:nvSpPr>
        <p:spPr>
          <a:xfrm>
            <a:off x="6800748" y="2216388"/>
            <a:ext cx="3483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Een burgerinitiatief van samenwerkende professionals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0207858E-6E32-D046-A303-D8D01FE5F4CF}"/>
              </a:ext>
            </a:extLst>
          </p:cNvPr>
          <p:cNvGrpSpPr/>
          <p:nvPr/>
        </p:nvGrpSpPr>
        <p:grpSpPr>
          <a:xfrm>
            <a:off x="3133984" y="1627526"/>
            <a:ext cx="3572718" cy="1497361"/>
            <a:chOff x="3133984" y="1627526"/>
            <a:chExt cx="3572718" cy="1497361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BE1B1C3E-4A05-A845-96FD-313C04F4FA94}"/>
                </a:ext>
              </a:extLst>
            </p:cNvPr>
            <p:cNvSpPr/>
            <p:nvPr/>
          </p:nvSpPr>
          <p:spPr>
            <a:xfrm>
              <a:off x="3133984" y="1894115"/>
              <a:ext cx="3572718" cy="1230772"/>
            </a:xfrm>
            <a:prstGeom prst="ellipse">
              <a:avLst/>
            </a:prstGeom>
            <a:solidFill>
              <a:srgbClr val="2E8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" name="Ovaal 5">
              <a:extLst>
                <a:ext uri="{FF2B5EF4-FFF2-40B4-BE49-F238E27FC236}">
                  <a16:creationId xmlns:a16="http://schemas.microsoft.com/office/drawing/2014/main" id="{FCD79FBA-599F-8C4B-8E8F-0DAB8C636868}"/>
                </a:ext>
              </a:extLst>
            </p:cNvPr>
            <p:cNvSpPr/>
            <p:nvPr/>
          </p:nvSpPr>
          <p:spPr>
            <a:xfrm>
              <a:off x="3350596" y="1627526"/>
              <a:ext cx="2397061" cy="1050359"/>
            </a:xfrm>
            <a:prstGeom prst="ellipse">
              <a:avLst/>
            </a:prstGeom>
            <a:solidFill>
              <a:srgbClr val="2E8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5" name="Graphic 4" descr="Handdruk">
            <a:extLst>
              <a:ext uri="{FF2B5EF4-FFF2-40B4-BE49-F238E27FC236}">
                <a16:creationId xmlns:a16="http://schemas.microsoft.com/office/drawing/2014/main" id="{848C20F3-0A02-374F-9FBA-B4AD2A33E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6528" y="1807301"/>
            <a:ext cx="1319047" cy="1319047"/>
          </a:xfrm>
          <a:prstGeom prst="rect">
            <a:avLst/>
          </a:prstGeom>
        </p:spPr>
      </p:pic>
      <p:sp>
        <p:nvSpPr>
          <p:cNvPr id="29" name="Tekstvak 28">
            <a:extLst>
              <a:ext uri="{FF2B5EF4-FFF2-40B4-BE49-F238E27FC236}">
                <a16:creationId xmlns:a16="http://schemas.microsoft.com/office/drawing/2014/main" id="{1F1EE27B-0B21-1544-BDBF-19FAD298C8BE}"/>
              </a:ext>
            </a:extLst>
          </p:cNvPr>
          <p:cNvSpPr txBox="1"/>
          <p:nvPr/>
        </p:nvSpPr>
        <p:spPr>
          <a:xfrm>
            <a:off x="6754207" y="3827024"/>
            <a:ext cx="437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Om wet- en regelgeving beter toegankelijk, begrijpelijk en toepasbaar te maken.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43895F81-6C60-0943-9532-59BA54076C20}"/>
              </a:ext>
            </a:extLst>
          </p:cNvPr>
          <p:cNvSpPr txBox="1"/>
          <p:nvPr/>
        </p:nvSpPr>
        <p:spPr>
          <a:xfrm>
            <a:off x="6751680" y="5413072"/>
            <a:ext cx="437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Door kennis en kunde van regels, rechtsstaat en technologie aan elkaar te verbinden.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3F2DAFA2-3435-DF41-9D64-297530A11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8665" y="3641430"/>
            <a:ext cx="848812" cy="84881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81B3291-E616-3745-BDE7-EEE0B65C92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02740" y="5174756"/>
            <a:ext cx="1086977" cy="1086977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2D2B0FF2-363D-844A-B66C-1BFAC7157699}"/>
              </a:ext>
            </a:extLst>
          </p:cNvPr>
          <p:cNvSpPr txBox="1"/>
          <p:nvPr/>
        </p:nvSpPr>
        <p:spPr>
          <a:xfrm>
            <a:off x="389718" y="237214"/>
            <a:ext cx="4159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/>
              <a:t>www.slimmermetregelgeving.nl</a:t>
            </a:r>
            <a:endParaRPr lang="nl-NL" sz="2400" dirty="0"/>
          </a:p>
        </p:txBody>
      </p:sp>
      <p:pic>
        <p:nvPicPr>
          <p:cNvPr id="24" name="Afbeelding 23" descr="Afbeelding met tekening&#10;&#10;Automatisch gegenereerde beschrijving">
            <a:extLst>
              <a:ext uri="{FF2B5EF4-FFF2-40B4-BE49-F238E27FC236}">
                <a16:creationId xmlns:a16="http://schemas.microsoft.com/office/drawing/2014/main" id="{ACD912A2-7A39-0F46-A850-8002AB0F4E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1710" y="136525"/>
            <a:ext cx="2320805" cy="82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10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654D34F-781C-564C-BDDA-E5BDBF43D94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AAB63876-8327-F041-884C-27075F2F8914}"/>
              </a:ext>
            </a:extLst>
          </p:cNvPr>
          <p:cNvSpPr txBox="1"/>
          <p:nvPr/>
        </p:nvSpPr>
        <p:spPr>
          <a:xfrm>
            <a:off x="1771394" y="2705857"/>
            <a:ext cx="6916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dirty="0"/>
              <a:t>Het DNA van de wet- en regelgeving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BD65FA7-7C69-2748-AD73-F4F628F6831F}"/>
              </a:ext>
            </a:extLst>
          </p:cNvPr>
          <p:cNvSpPr txBox="1"/>
          <p:nvPr/>
        </p:nvSpPr>
        <p:spPr>
          <a:xfrm>
            <a:off x="1771394" y="3974363"/>
            <a:ext cx="3376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dirty="0">
                <a:solidFill>
                  <a:srgbClr val="23B2E2"/>
                </a:solidFill>
              </a:rPr>
              <a:t>Reindert </a:t>
            </a:r>
            <a:r>
              <a:rPr lang="nl-NL" sz="3600" dirty="0" err="1">
                <a:solidFill>
                  <a:srgbClr val="23B2E2"/>
                </a:solidFill>
              </a:rPr>
              <a:t>Gerding</a:t>
            </a:r>
            <a:endParaRPr lang="nl-NL" sz="3600" dirty="0">
              <a:solidFill>
                <a:srgbClr val="23B2E2"/>
              </a:solidFill>
            </a:endParaRPr>
          </a:p>
          <a:p>
            <a:r>
              <a:rPr lang="nl-NL" sz="3600" dirty="0">
                <a:solidFill>
                  <a:srgbClr val="23B2E2"/>
                </a:solidFill>
              </a:rPr>
              <a:t>Marco Brattinga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BB99BCC-4A89-FB43-84CD-EB55E281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94" y="1178647"/>
            <a:ext cx="2669996" cy="1104826"/>
          </a:xfrm>
          <a:prstGeom prst="rect">
            <a:avLst/>
          </a:prstGeom>
        </p:spPr>
      </p:pic>
      <p:pic>
        <p:nvPicPr>
          <p:cNvPr id="7" name="Afbeelding 6" descr="Afbeelding met tekening&#10;&#10;Automatisch gegenereerde beschrijving">
            <a:extLst>
              <a:ext uri="{FF2B5EF4-FFF2-40B4-BE49-F238E27FC236}">
                <a16:creationId xmlns:a16="http://schemas.microsoft.com/office/drawing/2014/main" id="{4E08418C-BE13-6642-89AC-54FFF8596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710" y="136525"/>
            <a:ext cx="2320805" cy="82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8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arallellogram 21">
            <a:extLst>
              <a:ext uri="{FF2B5EF4-FFF2-40B4-BE49-F238E27FC236}">
                <a16:creationId xmlns:a16="http://schemas.microsoft.com/office/drawing/2014/main" id="{E821EAEE-8821-CD42-9AA0-2E38C45EBEC6}"/>
              </a:ext>
            </a:extLst>
          </p:cNvPr>
          <p:cNvSpPr/>
          <p:nvPr/>
        </p:nvSpPr>
        <p:spPr>
          <a:xfrm>
            <a:off x="7277825" y="1242524"/>
            <a:ext cx="6339845" cy="3036539"/>
          </a:xfrm>
          <a:prstGeom prst="parallelogram">
            <a:avLst/>
          </a:prstGeom>
          <a:solidFill>
            <a:srgbClr val="4D4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E96FA1B-FFBC-3148-8355-E0A13AE1F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9689" y="1552237"/>
            <a:ext cx="2421330" cy="18923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83F79AE-44D1-5E46-91C1-81528FBB8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7818" y="1352102"/>
            <a:ext cx="1476210" cy="2786347"/>
          </a:xfrm>
          <a:prstGeom prst="rect">
            <a:avLst/>
          </a:prstGeom>
        </p:spPr>
      </p:pic>
      <p:sp>
        <p:nvSpPr>
          <p:cNvPr id="20" name="Ovaal 19">
            <a:extLst>
              <a:ext uri="{FF2B5EF4-FFF2-40B4-BE49-F238E27FC236}">
                <a16:creationId xmlns:a16="http://schemas.microsoft.com/office/drawing/2014/main" id="{CB99F29E-B9AF-664F-B9DE-CB6ED0142161}"/>
              </a:ext>
            </a:extLst>
          </p:cNvPr>
          <p:cNvSpPr/>
          <p:nvPr/>
        </p:nvSpPr>
        <p:spPr>
          <a:xfrm>
            <a:off x="2523021" y="634538"/>
            <a:ext cx="3541634" cy="1986072"/>
          </a:xfrm>
          <a:prstGeom prst="ellipse">
            <a:avLst/>
          </a:prstGeom>
          <a:solidFill>
            <a:srgbClr val="4D4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61F34320-FBAF-1446-90B8-BC900D6DFD6C}"/>
              </a:ext>
            </a:extLst>
          </p:cNvPr>
          <p:cNvSpPr/>
          <p:nvPr/>
        </p:nvSpPr>
        <p:spPr>
          <a:xfrm>
            <a:off x="418180" y="999452"/>
            <a:ext cx="3541634" cy="3290884"/>
          </a:xfrm>
          <a:prstGeom prst="ellipse">
            <a:avLst/>
          </a:prstGeom>
          <a:solidFill>
            <a:srgbClr val="4D4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Graphic 11" descr="Megafoon 1">
            <a:extLst>
              <a:ext uri="{FF2B5EF4-FFF2-40B4-BE49-F238E27FC236}">
                <a16:creationId xmlns:a16="http://schemas.microsoft.com/office/drawing/2014/main" id="{FE187FB7-1C5A-6F43-971D-630E214FBB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6582" y="1442928"/>
            <a:ext cx="914400" cy="9144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3DD50F1-735B-3542-8A94-FCB5EB16049C}"/>
              </a:ext>
            </a:extLst>
          </p:cNvPr>
          <p:cNvSpPr txBox="1"/>
          <p:nvPr/>
        </p:nvSpPr>
        <p:spPr>
          <a:xfrm>
            <a:off x="2730982" y="1253797"/>
            <a:ext cx="2863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IEDERE NEDERLAND WORDT</a:t>
            </a:r>
          </a:p>
          <a:p>
            <a:r>
              <a:rPr lang="nl-NL" dirty="0"/>
              <a:t>GEACHT DE WET TE KENNEN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63432E8-CA7E-E145-B8B9-FE32CFFFB8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975" y="1698745"/>
            <a:ext cx="1892300" cy="1892300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8903AB91-F5D2-C248-8BA1-5EB86870D8C0}"/>
              </a:ext>
            </a:extLst>
          </p:cNvPr>
          <p:cNvSpPr txBox="1"/>
          <p:nvPr/>
        </p:nvSpPr>
        <p:spPr>
          <a:xfrm>
            <a:off x="3465560" y="3769808"/>
            <a:ext cx="373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i="1" dirty="0"/>
              <a:t>Ken jij ze allemaal?</a:t>
            </a:r>
          </a:p>
        </p:txBody>
      </p:sp>
      <p:pic>
        <p:nvPicPr>
          <p:cNvPr id="9" name="Afbeelding 8" descr="Afbeelding met object, donker, toekijken, mensen&#10;&#10;Automatisch gegenereerde beschrijving">
            <a:extLst>
              <a:ext uri="{FF2B5EF4-FFF2-40B4-BE49-F238E27FC236}">
                <a16:creationId xmlns:a16="http://schemas.microsoft.com/office/drawing/2014/main" id="{C8D3857C-6A9B-7144-BAF6-0B4A6ADB975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35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14591" b="24656"/>
          <a:stretch/>
        </p:blipFill>
        <p:spPr>
          <a:xfrm>
            <a:off x="0" y="1690918"/>
            <a:ext cx="12192000" cy="516708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67EB4EB7-CBFE-CF45-9A63-979466075940}"/>
              </a:ext>
            </a:extLst>
          </p:cNvPr>
          <p:cNvSpPr txBox="1"/>
          <p:nvPr/>
        </p:nvSpPr>
        <p:spPr>
          <a:xfrm>
            <a:off x="389718" y="237214"/>
            <a:ext cx="1429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Afspraken</a:t>
            </a:r>
          </a:p>
        </p:txBody>
      </p:sp>
      <p:pic>
        <p:nvPicPr>
          <p:cNvPr id="15" name="Afbeelding 14" descr="Afbeelding met tekening&#10;&#10;Automatisch gegenereerde beschrijving">
            <a:extLst>
              <a:ext uri="{FF2B5EF4-FFF2-40B4-BE49-F238E27FC236}">
                <a16:creationId xmlns:a16="http://schemas.microsoft.com/office/drawing/2014/main" id="{A4228D2D-9603-9D40-A79E-EE5CC1185D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41710" y="136525"/>
            <a:ext cx="2320805" cy="82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79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klok, teken, kamer&#10;&#10;Automatisch gegenereerde beschrijving">
            <a:extLst>
              <a:ext uri="{FF2B5EF4-FFF2-40B4-BE49-F238E27FC236}">
                <a16:creationId xmlns:a16="http://schemas.microsoft.com/office/drawing/2014/main" id="{6C26B996-4638-424A-8D47-CBDBC4568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Afbeelding 3" descr="Afbeelding met tekening&#10;&#10;Automatisch gegenereerde beschrijving">
            <a:extLst>
              <a:ext uri="{FF2B5EF4-FFF2-40B4-BE49-F238E27FC236}">
                <a16:creationId xmlns:a16="http://schemas.microsoft.com/office/drawing/2014/main" id="{562139EC-7B7A-1149-A25A-6B8BC2F37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710" y="136525"/>
            <a:ext cx="2320805" cy="829992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84545EDD-F3AF-7D45-A632-70174DA60986}"/>
              </a:ext>
            </a:extLst>
          </p:cNvPr>
          <p:cNvSpPr txBox="1"/>
          <p:nvPr/>
        </p:nvSpPr>
        <p:spPr>
          <a:xfrm>
            <a:off x="389718" y="237214"/>
            <a:ext cx="7038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Een gebeurtenis in het leven van Anna: haar verhuizing</a:t>
            </a:r>
          </a:p>
        </p:txBody>
      </p:sp>
    </p:spTree>
    <p:extLst>
      <p:ext uri="{BB962C8B-B14F-4D97-AF65-F5344CB8AC3E}">
        <p14:creationId xmlns:p14="http://schemas.microsoft.com/office/powerpoint/2010/main" val="3605649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vrouw, person, staand, tennisbaan&#10;&#10;Automatisch gegenereerde beschrijving">
            <a:extLst>
              <a:ext uri="{FF2B5EF4-FFF2-40B4-BE49-F238E27FC236}">
                <a16:creationId xmlns:a16="http://schemas.microsoft.com/office/drawing/2014/main" id="{9909455A-78F2-DE4F-84BC-D562407C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fbeelding 2" descr="Afbeelding met tekening&#10;&#10;Automatisch gegenereerde beschrijving">
            <a:extLst>
              <a:ext uri="{FF2B5EF4-FFF2-40B4-BE49-F238E27FC236}">
                <a16:creationId xmlns:a16="http://schemas.microsoft.com/office/drawing/2014/main" id="{2B662B90-7F2D-B54C-9AEE-1B5B4FA48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710" y="136525"/>
            <a:ext cx="2320805" cy="82999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B35E9E1B-33FE-4F43-A92F-A5BED9524EC0}"/>
              </a:ext>
            </a:extLst>
          </p:cNvPr>
          <p:cNvSpPr txBox="1"/>
          <p:nvPr/>
        </p:nvSpPr>
        <p:spPr>
          <a:xfrm>
            <a:off x="389718" y="237214"/>
            <a:ext cx="736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Een dialoog tussen Anna en Bas: slimmer met regelgeving</a:t>
            </a:r>
          </a:p>
        </p:txBody>
      </p:sp>
    </p:spTree>
    <p:extLst>
      <p:ext uri="{BB962C8B-B14F-4D97-AF65-F5344CB8AC3E}">
        <p14:creationId xmlns:p14="http://schemas.microsoft.com/office/powerpoint/2010/main" val="2887138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computer, vrouw&#10;&#10;Automatisch gegenereerde beschrijving">
            <a:extLst>
              <a:ext uri="{FF2B5EF4-FFF2-40B4-BE49-F238E27FC236}">
                <a16:creationId xmlns:a16="http://schemas.microsoft.com/office/drawing/2014/main" id="{68BA523E-4EA7-964B-9CD0-C9A4968B9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Afbeelding 3" descr="Afbeelding met tekening&#10;&#10;Automatisch gegenereerde beschrijving">
            <a:extLst>
              <a:ext uri="{FF2B5EF4-FFF2-40B4-BE49-F238E27FC236}">
                <a16:creationId xmlns:a16="http://schemas.microsoft.com/office/drawing/2014/main" id="{8B3CED58-C7DB-A742-BC57-98AC34554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710" y="136525"/>
            <a:ext cx="2320805" cy="829992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DDE070D7-563C-3945-9CF5-3847075A3BB5}"/>
              </a:ext>
            </a:extLst>
          </p:cNvPr>
          <p:cNvSpPr txBox="1"/>
          <p:nvPr/>
        </p:nvSpPr>
        <p:spPr>
          <a:xfrm>
            <a:off x="389718" y="237214"/>
            <a:ext cx="671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Gevalscategorieën: doel, doelgroep en voorwaarde</a:t>
            </a:r>
          </a:p>
        </p:txBody>
      </p:sp>
    </p:spTree>
    <p:extLst>
      <p:ext uri="{BB962C8B-B14F-4D97-AF65-F5344CB8AC3E}">
        <p14:creationId xmlns:p14="http://schemas.microsoft.com/office/powerpoint/2010/main" val="3073742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speelgoed, computer, tafel&#10;&#10;Automatisch gegenereerde beschrijving">
            <a:extLst>
              <a:ext uri="{FF2B5EF4-FFF2-40B4-BE49-F238E27FC236}">
                <a16:creationId xmlns:a16="http://schemas.microsoft.com/office/drawing/2014/main" id="{5FF8DDED-A8E5-674A-A541-6AA1CE7B9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47" y="-13448"/>
            <a:ext cx="12205447" cy="6865565"/>
          </a:xfrm>
          <a:prstGeom prst="rect">
            <a:avLst/>
          </a:prstGeom>
        </p:spPr>
      </p:pic>
      <p:pic>
        <p:nvPicPr>
          <p:cNvPr id="6" name="Afbeelding 5" descr="Afbeelding met speelgoed, computer, tafel&#10;&#10;Automatisch gegenereerde beschrijving">
            <a:extLst>
              <a:ext uri="{FF2B5EF4-FFF2-40B4-BE49-F238E27FC236}">
                <a16:creationId xmlns:a16="http://schemas.microsoft.com/office/drawing/2014/main" id="{A9E7F7D3-30FB-7449-B572-B65C53FBA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1" b="94905"/>
          <a:stretch/>
        </p:blipFill>
        <p:spPr>
          <a:xfrm>
            <a:off x="-13446" y="336177"/>
            <a:ext cx="12191999" cy="293142"/>
          </a:xfrm>
          <a:prstGeom prst="rect">
            <a:avLst/>
          </a:prstGeom>
        </p:spPr>
      </p:pic>
      <p:pic>
        <p:nvPicPr>
          <p:cNvPr id="4" name="Afbeelding 3" descr="Afbeelding met tekening&#10;&#10;Automatisch gegenereerde beschrijving">
            <a:extLst>
              <a:ext uri="{FF2B5EF4-FFF2-40B4-BE49-F238E27FC236}">
                <a16:creationId xmlns:a16="http://schemas.microsoft.com/office/drawing/2014/main" id="{7C4FF1E4-4128-2640-81C7-AAC5C3F0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710" y="136525"/>
            <a:ext cx="2320805" cy="829992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E721B0DC-7FAE-AF4C-99E2-6DE398663ED7}"/>
              </a:ext>
            </a:extLst>
          </p:cNvPr>
          <p:cNvSpPr txBox="1"/>
          <p:nvPr/>
        </p:nvSpPr>
        <p:spPr>
          <a:xfrm>
            <a:off x="389718" y="237214"/>
            <a:ext cx="744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Komen tot afspraken: identificatie, definitie en specificatie</a:t>
            </a:r>
          </a:p>
        </p:txBody>
      </p:sp>
    </p:spTree>
    <p:extLst>
      <p:ext uri="{BB962C8B-B14F-4D97-AF65-F5344CB8AC3E}">
        <p14:creationId xmlns:p14="http://schemas.microsoft.com/office/powerpoint/2010/main" val="1543112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afel, computer, klok&#10;&#10;Automatisch gegenereerde beschrijving">
            <a:extLst>
              <a:ext uri="{FF2B5EF4-FFF2-40B4-BE49-F238E27FC236}">
                <a16:creationId xmlns:a16="http://schemas.microsoft.com/office/drawing/2014/main" id="{38C01C8A-6BAA-C14A-87E8-2C5A96D26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448"/>
            <a:ext cx="12191999" cy="6871447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F4B0AC57-B032-F04D-A79C-2566A2BE5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709" y="136525"/>
            <a:ext cx="2320805" cy="8299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8CC240CE-67AA-2D48-A2CE-11306CAD48CF}"/>
              </a:ext>
            </a:extLst>
          </p:cNvPr>
          <p:cNvSpPr txBox="1"/>
          <p:nvPr/>
        </p:nvSpPr>
        <p:spPr>
          <a:xfrm>
            <a:off x="389718" y="237214"/>
            <a:ext cx="506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Blijven werken aan passende afspraken</a:t>
            </a:r>
          </a:p>
        </p:txBody>
      </p:sp>
    </p:spTree>
    <p:extLst>
      <p:ext uri="{BB962C8B-B14F-4D97-AF65-F5344CB8AC3E}">
        <p14:creationId xmlns:p14="http://schemas.microsoft.com/office/powerpoint/2010/main" val="4157871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146</Words>
  <Application>Microsoft Macintosh PowerPoint</Application>
  <PresentationFormat>Breedbeeld</PresentationFormat>
  <Paragraphs>37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Kantoorthema</vt:lpstr>
      <vt:lpstr>Simple Light</vt:lpstr>
      <vt:lpstr>Het DNA van de Wet- en reglegeving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Brattinga, Marco</dc:creator>
  <cp:lastModifiedBy>Brattinga, Marco</cp:lastModifiedBy>
  <cp:revision>32</cp:revision>
  <dcterms:created xsi:type="dcterms:W3CDTF">2020-09-10T12:13:17Z</dcterms:created>
  <dcterms:modified xsi:type="dcterms:W3CDTF">2020-09-11T20:20:53Z</dcterms:modified>
</cp:coreProperties>
</file>